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68" r:id="rId1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3" Type="http://schemas.openxmlformats.org/officeDocument/2006/relationships/slide" Target="slides/slide3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74ED46C5-11AB-B46C-A2D4-A5184AF607B6}"/>
              </a:ext>
            </a:extLst>
          </p:cNvPr>
          <p:cNvSpPr txBox="1">
            <a:spLocks noChangeArrowheads="1"/>
          </p:cNvSpPr>
          <p:nvPr/>
        </p:nvSpPr>
        <p:spPr bwMode="auto">
          <a:xfrm>
            <a:off x="3884613"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8C3DCA00-C867-4056-B0B2-40AD35C2413B}" type="slidenum">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37</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7" name="Text Box 3">
            <a:extLst>
              <a:ext uri="{FF2B5EF4-FFF2-40B4-BE49-F238E27FC236}">
                <a16:creationId xmlns:a16="http://schemas.microsoft.com/office/drawing/2014/main" id="{D30BD94E-2E04-87D3-1223-1DFECB10ABE9}"/>
              </a:ext>
            </a:extLst>
          </p:cNvPr>
          <p:cNvSpPr txBox="1">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8" name="Text Box 4">
            <a:extLst>
              <a:ext uri="{FF2B5EF4-FFF2-40B4-BE49-F238E27FC236}">
                <a16:creationId xmlns:a16="http://schemas.microsoft.com/office/drawing/2014/main" id="{A0DD638D-B9CF-1D35-DA7C-DAB0067C87AD}"/>
              </a:ext>
            </a:extLst>
          </p:cNvPr>
          <p:cNvSpPr txBox="1">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9" name="Text Box 5">
            <a:extLst>
              <a:ext uri="{FF2B5EF4-FFF2-40B4-BE49-F238E27FC236}">
                <a16:creationId xmlns:a16="http://schemas.microsoft.com/office/drawing/2014/main" id="{D61A9898-0CEF-A9FB-8019-5EEC7A031680}"/>
              </a:ext>
            </a:extLst>
          </p:cNvPr>
          <p:cNvSpPr txBox="1">
            <a:spLocks noChangeArrowheads="1"/>
          </p:cNvSpPr>
          <p:nvPr/>
        </p:nvSpPr>
        <p:spPr bwMode="auto">
          <a:xfrm>
            <a:off x="3884613"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BEE99709-277D-4DFA-94B3-5D7B39EC0736}" type="datetime1">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23/02/2025</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90" name="Text Box 6">
            <a:extLst>
              <a:ext uri="{FF2B5EF4-FFF2-40B4-BE49-F238E27FC236}">
                <a16:creationId xmlns:a16="http://schemas.microsoft.com/office/drawing/2014/main" id="{6EF66B3E-C02E-D72A-571A-09235B781380}"/>
              </a:ext>
            </a:extLst>
          </p:cNvPr>
          <p:cNvSpPr txBox="1">
            <a:spLocks noChangeArrowheads="1"/>
          </p:cNvSpPr>
          <p:nvPr/>
        </p:nvSpPr>
        <p:spPr bwMode="auto">
          <a:xfrm>
            <a:off x="939800" y="696913"/>
            <a:ext cx="4976813" cy="3429000"/>
          </a:xfrm>
          <a:prstGeom prst="rect">
            <a:avLst/>
          </a:prstGeom>
          <a:solidFill>
            <a:srgbClr val="FFFFFF"/>
          </a:solidFill>
          <a:ln w="9360">
            <a:solidFill>
              <a:srgbClr val="000000"/>
            </a:solidFill>
            <a:miter lim="800000"/>
            <a:headEnd/>
            <a:tailEnd/>
          </a:ln>
        </p:spPr>
        <p:txBody>
          <a:bodyPr wrap="none" lIns="91559" tIns="45780" rIns="91559" bIns="45780" anchor="ctr"/>
          <a:lstStyle>
            <a:lvl1pPr defTabSz="444500">
              <a:defRPr>
                <a:solidFill>
                  <a:schemeClr val="tx1"/>
                </a:solidFill>
                <a:latin typeface="Arial" panose="020B0604020202020204" pitchFamily="34" charset="0"/>
                <a:cs typeface="Arial" panose="020B0604020202020204" pitchFamily="34" charset="0"/>
              </a:defRPr>
            </a:lvl1pPr>
            <a:lvl2pPr marL="37931725" indent="-37474525" defTabSz="444500">
              <a:defRPr>
                <a:solidFill>
                  <a:schemeClr val="tx1"/>
                </a:solidFill>
                <a:latin typeface="Arial" panose="020B0604020202020204" pitchFamily="34" charset="0"/>
                <a:cs typeface="Arial" panose="020B0604020202020204" pitchFamily="34" charset="0"/>
              </a:defRPr>
            </a:lvl2pPr>
            <a:lvl3pPr marL="1143000" indent="-228600" defTabSz="444500">
              <a:defRPr>
                <a:solidFill>
                  <a:schemeClr val="tx1"/>
                </a:solidFill>
                <a:latin typeface="Arial" panose="020B0604020202020204" pitchFamily="34" charset="0"/>
                <a:cs typeface="Arial" panose="020B0604020202020204" pitchFamily="34" charset="0"/>
              </a:defRPr>
            </a:lvl3pPr>
            <a:lvl4pPr marL="1600200" indent="-228600" defTabSz="444500">
              <a:defRPr>
                <a:solidFill>
                  <a:schemeClr val="tx1"/>
                </a:solidFill>
                <a:latin typeface="Arial" panose="020B0604020202020204" pitchFamily="34" charset="0"/>
                <a:cs typeface="Arial" panose="020B0604020202020204" pitchFamily="34" charset="0"/>
              </a:defRPr>
            </a:lvl4pPr>
            <a:lvl5pPr marL="2057400" indent="-228600" defTabSz="444500">
              <a:defRPr>
                <a:solidFill>
                  <a:schemeClr val="tx1"/>
                </a:solidFill>
                <a:latin typeface="Arial" panose="020B0604020202020204" pitchFamily="34" charset="0"/>
                <a:cs typeface="Arial" panose="020B0604020202020204" pitchFamily="34" charset="0"/>
              </a:defRPr>
            </a:lvl5pPr>
            <a:lvl6pPr marL="25146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44500" rtl="0" eaLnBrk="1" fontAlgn="base" latinLnBrk="0" hangingPunct="1">
              <a:lnSpc>
                <a:spcPct val="100000"/>
              </a:lnSpc>
              <a:spcBef>
                <a:spcPct val="0"/>
              </a:spcBef>
              <a:spcAft>
                <a:spcPct val="0"/>
              </a:spcAft>
              <a:buClr>
                <a:srgbClr val="000000"/>
              </a:buClr>
              <a:buSzPct val="100000"/>
              <a:buFontTx/>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591" name="Text Box 7">
            <a:extLst>
              <a:ext uri="{FF2B5EF4-FFF2-40B4-BE49-F238E27FC236}">
                <a16:creationId xmlns:a16="http://schemas.microsoft.com/office/drawing/2014/main" id="{C8AD2D53-B93E-ADD7-6035-4C1C0D7CE122}"/>
              </a:ext>
            </a:extLst>
          </p:cNvPr>
          <p:cNvSpPr>
            <a:spLocks noGrp="1" noChangeArrowheads="1"/>
          </p:cNvSpPr>
          <p:nvPr>
            <p:ph type="body"/>
          </p:nvPr>
        </p:nvSpPr>
        <p:spPr>
          <a:xfrm>
            <a:off x="685800" y="4344988"/>
            <a:ext cx="5473700"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fr-FR" altLang="zh-CN">
                <a:latin typeface="Times New Roman" panose="02020603050405020304" pitchFamily="18" charset="0"/>
              </a:rPr>
              <a:t>Utilisation accrue des donnees depuis les annees 2000</a:t>
            </a:r>
          </a:p>
          <a:p>
            <a:r>
              <a:rPr lang="fr-FR" altLang="zh-CN">
                <a:latin typeface="Times New Roman" panose="02020603050405020304" pitchFamily="18" charset="0"/>
              </a:rPr>
              <a:t>En plus des sondeurs et imageurs (ATOVS, AIRS, SEVIRI, IASI), donnees de diffusiometres (vents a la surface de la mer) et GPS spatial.</a:t>
            </a:r>
          </a:p>
          <a:p>
            <a:r>
              <a:rPr lang="fr-FR" altLang="zh-CN">
                <a:latin typeface="Times New Roman" panose="02020603050405020304" pitchFamily="18" charset="0"/>
              </a:rPr>
              <a:t>Les nouvelles generations d’instruments (IASI) font augmenter considerablement le nombre de donnees observees utilisees. </a:t>
            </a:r>
          </a:p>
          <a:p>
            <a:r>
              <a:rPr lang="fr-FR" altLang="zh-CN">
                <a:latin typeface="Times New Roman" panose="02020603050405020304" pitchFamily="18" charset="0"/>
              </a:rPr>
              <a:t>Ici, seulement le nombre de points d’observations, pas le nombre de donnees, qui a encore plus augmente: 1.5 million par reseau, dont plus d’1 million pour les satellites.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3.xml"/><Relationship Id="rId3" Type="http://schemas.openxmlformats.org/officeDocument/2006/relationships/image" Target="../media/image194.png"/></Relationships>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Patrick\Desktop\File_Sedona\evol_obs_mens_util_oper.png">
            <a:extLst>
              <a:ext uri="{FF2B5EF4-FFF2-40B4-BE49-F238E27FC236}">
                <a16:creationId xmlns:a16="http://schemas.microsoft.com/office/drawing/2014/main" id="{C46B3F4B-0E60-750A-BF1C-4C2C7C4B3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40" t="6647"/>
          <a:stretch>
            <a:fillRect/>
          </a:stretch>
        </p:blipFill>
        <p:spPr bwMode="auto">
          <a:xfrm>
            <a:off x="0" y="1096963"/>
            <a:ext cx="8964613"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Line 3">
            <a:extLst>
              <a:ext uri="{FF2B5EF4-FFF2-40B4-BE49-F238E27FC236}">
                <a16:creationId xmlns:a16="http://schemas.microsoft.com/office/drawing/2014/main" id="{3837A1D3-5532-F8E5-D538-5F4594339E7F}"/>
              </a:ext>
            </a:extLst>
          </p:cNvPr>
          <p:cNvSpPr>
            <a:spLocks noChangeShapeType="1"/>
          </p:cNvSpPr>
          <p:nvPr/>
        </p:nvSpPr>
        <p:spPr bwMode="auto">
          <a:xfrm>
            <a:off x="6732588" y="1803400"/>
            <a:ext cx="1295400" cy="2565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4" name="Line 4">
            <a:extLst>
              <a:ext uri="{FF2B5EF4-FFF2-40B4-BE49-F238E27FC236}">
                <a16:creationId xmlns:a16="http://schemas.microsoft.com/office/drawing/2014/main" id="{1772E12C-72C4-E5E4-C22D-2947F445A330}"/>
              </a:ext>
            </a:extLst>
          </p:cNvPr>
          <p:cNvSpPr>
            <a:spLocks noChangeShapeType="1"/>
          </p:cNvSpPr>
          <p:nvPr/>
        </p:nvSpPr>
        <p:spPr bwMode="auto">
          <a:xfrm>
            <a:off x="4978400" y="3716338"/>
            <a:ext cx="574383" cy="55921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5" name="Line 5">
            <a:extLst>
              <a:ext uri="{FF2B5EF4-FFF2-40B4-BE49-F238E27FC236}">
                <a16:creationId xmlns:a16="http://schemas.microsoft.com/office/drawing/2014/main" id="{56B3E56F-F94D-B4A0-5535-E4E6859158E2}"/>
              </a:ext>
            </a:extLst>
          </p:cNvPr>
          <p:cNvSpPr>
            <a:spLocks noChangeShapeType="1"/>
          </p:cNvSpPr>
          <p:nvPr/>
        </p:nvSpPr>
        <p:spPr bwMode="auto">
          <a:xfrm>
            <a:off x="1403350" y="4826000"/>
            <a:ext cx="303213" cy="406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6" name="Line 6">
            <a:extLst>
              <a:ext uri="{FF2B5EF4-FFF2-40B4-BE49-F238E27FC236}">
                <a16:creationId xmlns:a16="http://schemas.microsoft.com/office/drawing/2014/main" id="{A163A08D-80E2-4B44-84B0-CC880E84A43C}"/>
              </a:ext>
            </a:extLst>
          </p:cNvPr>
          <p:cNvSpPr>
            <a:spLocks noChangeShapeType="1"/>
          </p:cNvSpPr>
          <p:nvPr/>
        </p:nvSpPr>
        <p:spPr bwMode="auto">
          <a:xfrm flipH="1">
            <a:off x="5795963" y="1319213"/>
            <a:ext cx="28575" cy="4464050"/>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7" name="Line 7">
            <a:extLst>
              <a:ext uri="{FF2B5EF4-FFF2-40B4-BE49-F238E27FC236}">
                <a16:creationId xmlns:a16="http://schemas.microsoft.com/office/drawing/2014/main" id="{9FAFEB02-F3C9-A0DB-307D-5CA39A269FE8}"/>
              </a:ext>
            </a:extLst>
          </p:cNvPr>
          <p:cNvSpPr>
            <a:spLocks noChangeShapeType="1"/>
          </p:cNvSpPr>
          <p:nvPr/>
        </p:nvSpPr>
        <p:spPr bwMode="auto">
          <a:xfrm>
            <a:off x="4284663" y="1346200"/>
            <a:ext cx="1587" cy="4433888"/>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8" name="Rectangle 8">
            <a:extLst>
              <a:ext uri="{FF2B5EF4-FFF2-40B4-BE49-F238E27FC236}">
                <a16:creationId xmlns:a16="http://schemas.microsoft.com/office/drawing/2014/main" id="{A54681F6-C904-B2B3-8736-376162B367AD}"/>
              </a:ext>
            </a:extLst>
          </p:cNvPr>
          <p:cNvSpPr>
            <a:spLocks noChangeArrowheads="1"/>
          </p:cNvSpPr>
          <p:nvPr/>
        </p:nvSpPr>
        <p:spPr bwMode="auto">
          <a:xfrm>
            <a:off x="611188" y="4368800"/>
            <a:ext cx="1066800" cy="457200"/>
          </a:xfrm>
          <a:prstGeom prst="rect">
            <a:avLst/>
          </a:prstGeom>
          <a:solidFill>
            <a:srgbClr val="00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09" name="Text Box 9">
            <a:extLst>
              <a:ext uri="{FF2B5EF4-FFF2-40B4-BE49-F238E27FC236}">
                <a16:creationId xmlns:a16="http://schemas.microsoft.com/office/drawing/2014/main" id="{F1D2D539-C325-76B1-E9D8-D8894A397904}"/>
              </a:ext>
            </a:extLst>
          </p:cNvPr>
          <p:cNvSpPr txBox="1">
            <a:spLocks noChangeArrowheads="1"/>
          </p:cNvSpPr>
          <p:nvPr/>
        </p:nvSpPr>
        <p:spPr bwMode="auto">
          <a:xfrm>
            <a:off x="684213" y="44196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ATOVS</a:t>
            </a:r>
          </a:p>
        </p:txBody>
      </p:sp>
      <p:sp>
        <p:nvSpPr>
          <p:cNvPr id="51210" name="Line 13">
            <a:extLst>
              <a:ext uri="{FF2B5EF4-FFF2-40B4-BE49-F238E27FC236}">
                <a16:creationId xmlns:a16="http://schemas.microsoft.com/office/drawing/2014/main" id="{90356651-6EAD-AB9A-0E23-FEB01E7CF0A8}"/>
              </a:ext>
            </a:extLst>
          </p:cNvPr>
          <p:cNvSpPr>
            <a:spLocks noChangeShapeType="1"/>
          </p:cNvSpPr>
          <p:nvPr/>
        </p:nvSpPr>
        <p:spPr bwMode="auto">
          <a:xfrm>
            <a:off x="5003800" y="1301750"/>
            <a:ext cx="1588" cy="447992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1" name="Groupe 3">
            <a:extLst>
              <a:ext uri="{FF2B5EF4-FFF2-40B4-BE49-F238E27FC236}">
                <a16:creationId xmlns:a16="http://schemas.microsoft.com/office/drawing/2014/main" id="{1F96ABC9-FC26-F836-6608-61654722A3C7}"/>
              </a:ext>
            </a:extLst>
          </p:cNvPr>
          <p:cNvGrpSpPr>
            <a:grpSpLocks/>
          </p:cNvGrpSpPr>
          <p:nvPr/>
        </p:nvGrpSpPr>
        <p:grpSpPr bwMode="auto">
          <a:xfrm>
            <a:off x="3924300" y="3284538"/>
            <a:ext cx="1141413" cy="457200"/>
            <a:chOff x="4089400" y="3441700"/>
            <a:chExt cx="1141300" cy="457200"/>
          </a:xfrm>
        </p:grpSpPr>
        <p:sp>
          <p:nvSpPr>
            <p:cNvPr id="51246" name="Rectangle 10">
              <a:extLst>
                <a:ext uri="{FF2B5EF4-FFF2-40B4-BE49-F238E27FC236}">
                  <a16:creationId xmlns:a16="http://schemas.microsoft.com/office/drawing/2014/main" id="{35428732-ECEA-8C01-B8D8-041A7F61C4C0}"/>
                </a:ext>
              </a:extLst>
            </p:cNvPr>
            <p:cNvSpPr>
              <a:spLocks noChangeArrowheads="1"/>
            </p:cNvSpPr>
            <p:nvPr/>
          </p:nvSpPr>
          <p:spPr bwMode="auto">
            <a:xfrm>
              <a:off x="4089400" y="3441700"/>
              <a:ext cx="1066800" cy="457200"/>
            </a:xfrm>
            <a:prstGeom prst="rect">
              <a:avLst/>
            </a:prstGeom>
            <a:solidFill>
              <a:srgbClr val="FF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7" name="Text Box 11">
              <a:extLst>
                <a:ext uri="{FF2B5EF4-FFF2-40B4-BE49-F238E27FC236}">
                  <a16:creationId xmlns:a16="http://schemas.microsoft.com/office/drawing/2014/main" id="{6296952C-3100-1BE8-74E2-CA90AE1CD533}"/>
                </a:ext>
              </a:extLst>
            </p:cNvPr>
            <p:cNvSpPr txBox="1">
              <a:spLocks noChangeArrowheads="1"/>
            </p:cNvSpPr>
            <p:nvPr/>
          </p:nvSpPr>
          <p:spPr bwMode="auto">
            <a:xfrm>
              <a:off x="4271850" y="348694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AIRS</a:t>
              </a:r>
            </a:p>
          </p:txBody>
        </p:sp>
      </p:grpSp>
      <p:sp>
        <p:nvSpPr>
          <p:cNvPr id="51212" name="Line 15">
            <a:extLst>
              <a:ext uri="{FF2B5EF4-FFF2-40B4-BE49-F238E27FC236}">
                <a16:creationId xmlns:a16="http://schemas.microsoft.com/office/drawing/2014/main" id="{E649C875-4A51-3F1D-5FB8-3E6505A7D0A3}"/>
              </a:ext>
            </a:extLst>
          </p:cNvPr>
          <p:cNvSpPr>
            <a:spLocks noChangeShapeType="1"/>
          </p:cNvSpPr>
          <p:nvPr/>
        </p:nvSpPr>
        <p:spPr bwMode="auto">
          <a:xfrm>
            <a:off x="6557963" y="2884488"/>
            <a:ext cx="1038225" cy="2057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13" name="Line 16">
            <a:extLst>
              <a:ext uri="{FF2B5EF4-FFF2-40B4-BE49-F238E27FC236}">
                <a16:creationId xmlns:a16="http://schemas.microsoft.com/office/drawing/2014/main" id="{336D4095-E9C2-105D-1492-EE72AAF9160C}"/>
              </a:ext>
            </a:extLst>
          </p:cNvPr>
          <p:cNvSpPr>
            <a:spLocks noChangeShapeType="1"/>
          </p:cNvSpPr>
          <p:nvPr/>
        </p:nvSpPr>
        <p:spPr bwMode="auto">
          <a:xfrm>
            <a:off x="2700338" y="1330325"/>
            <a:ext cx="31750" cy="450691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4" name="Groupe 2">
            <a:extLst>
              <a:ext uri="{FF2B5EF4-FFF2-40B4-BE49-F238E27FC236}">
                <a16:creationId xmlns:a16="http://schemas.microsoft.com/office/drawing/2014/main" id="{F58BBA75-C389-22D7-386B-D024E6632C01}"/>
              </a:ext>
            </a:extLst>
          </p:cNvPr>
          <p:cNvGrpSpPr>
            <a:grpSpLocks/>
          </p:cNvGrpSpPr>
          <p:nvPr/>
        </p:nvGrpSpPr>
        <p:grpSpPr bwMode="auto">
          <a:xfrm>
            <a:off x="1763713" y="4076700"/>
            <a:ext cx="1187450" cy="457200"/>
            <a:chOff x="2235200" y="4127500"/>
            <a:chExt cx="1187450" cy="457200"/>
          </a:xfrm>
        </p:grpSpPr>
        <p:sp>
          <p:nvSpPr>
            <p:cNvPr id="51244" name="Rectangle 19">
              <a:extLst>
                <a:ext uri="{FF2B5EF4-FFF2-40B4-BE49-F238E27FC236}">
                  <a16:creationId xmlns:a16="http://schemas.microsoft.com/office/drawing/2014/main" id="{200BE587-891D-2ADA-A9D2-87FD78658586}"/>
                </a:ext>
              </a:extLst>
            </p:cNvPr>
            <p:cNvSpPr>
              <a:spLocks noChangeArrowheads="1"/>
            </p:cNvSpPr>
            <p:nvPr/>
          </p:nvSpPr>
          <p:spPr bwMode="auto">
            <a:xfrm>
              <a:off x="2235200" y="4127500"/>
              <a:ext cx="1066800" cy="457200"/>
            </a:xfrm>
            <a:prstGeom prst="rect">
              <a:avLst/>
            </a:prstGeom>
            <a:solidFill>
              <a:schemeClr val="bg2"/>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5" name="Text Box 20">
              <a:extLst>
                <a:ext uri="{FF2B5EF4-FFF2-40B4-BE49-F238E27FC236}">
                  <a16:creationId xmlns:a16="http://schemas.microsoft.com/office/drawing/2014/main" id="{16923314-BA3D-B71A-F5B1-00B9FCF9248E}"/>
                </a:ext>
              </a:extLst>
            </p:cNvPr>
            <p:cNvSpPr txBox="1">
              <a:spLocks noChangeArrowheads="1"/>
            </p:cNvSpPr>
            <p:nvPr/>
          </p:nvSpPr>
          <p:spPr bwMode="auto">
            <a:xfrm>
              <a:off x="2387600" y="4172743"/>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SCAT</a:t>
              </a:r>
            </a:p>
          </p:txBody>
        </p:sp>
      </p:grpSp>
      <p:sp>
        <p:nvSpPr>
          <p:cNvPr id="51215" name="Line 21">
            <a:extLst>
              <a:ext uri="{FF2B5EF4-FFF2-40B4-BE49-F238E27FC236}">
                <a16:creationId xmlns:a16="http://schemas.microsoft.com/office/drawing/2014/main" id="{C5A89039-363B-DA85-AE26-DE4F1BF73597}"/>
              </a:ext>
            </a:extLst>
          </p:cNvPr>
          <p:cNvSpPr>
            <a:spLocks noChangeShapeType="1"/>
          </p:cNvSpPr>
          <p:nvPr/>
        </p:nvSpPr>
        <p:spPr bwMode="auto">
          <a:xfrm>
            <a:off x="2339975" y="4533900"/>
            <a:ext cx="414338" cy="715963"/>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6" name="Groupe 6">
            <a:extLst>
              <a:ext uri="{FF2B5EF4-FFF2-40B4-BE49-F238E27FC236}">
                <a16:creationId xmlns:a16="http://schemas.microsoft.com/office/drawing/2014/main" id="{803842D8-409A-39A1-CE99-3DC32AE924BA}"/>
              </a:ext>
            </a:extLst>
          </p:cNvPr>
          <p:cNvGrpSpPr>
            <a:grpSpLocks/>
          </p:cNvGrpSpPr>
          <p:nvPr/>
        </p:nvGrpSpPr>
        <p:grpSpPr bwMode="auto">
          <a:xfrm>
            <a:off x="5953125" y="1346200"/>
            <a:ext cx="1174750" cy="457200"/>
            <a:chOff x="7035800" y="1816100"/>
            <a:chExt cx="1175808" cy="457200"/>
          </a:xfrm>
        </p:grpSpPr>
        <p:sp>
          <p:nvSpPr>
            <p:cNvPr id="51242" name="Rectangle 17">
              <a:extLst>
                <a:ext uri="{FF2B5EF4-FFF2-40B4-BE49-F238E27FC236}">
                  <a16:creationId xmlns:a16="http://schemas.microsoft.com/office/drawing/2014/main" id="{07AFA93D-E5D3-2BC0-FE04-4404D214FDEB}"/>
                </a:ext>
              </a:extLst>
            </p:cNvPr>
            <p:cNvSpPr>
              <a:spLocks noChangeArrowheads="1"/>
            </p:cNvSpPr>
            <p:nvPr/>
          </p:nvSpPr>
          <p:spPr bwMode="auto">
            <a:xfrm>
              <a:off x="7035800" y="1816100"/>
              <a:ext cx="1066800" cy="457200"/>
            </a:xfrm>
            <a:prstGeom prst="rect">
              <a:avLst/>
            </a:prstGeom>
            <a:solidFill>
              <a:srgbClr val="CCCC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3" name="Text Box 18">
              <a:extLst>
                <a:ext uri="{FF2B5EF4-FFF2-40B4-BE49-F238E27FC236}">
                  <a16:creationId xmlns:a16="http://schemas.microsoft.com/office/drawing/2014/main" id="{294E5C70-F87F-84BF-CCB6-D0BF903F039C}"/>
                </a:ext>
              </a:extLst>
            </p:cNvPr>
            <p:cNvSpPr txBox="1">
              <a:spLocks noChangeArrowheads="1"/>
            </p:cNvSpPr>
            <p:nvPr/>
          </p:nvSpPr>
          <p:spPr bwMode="auto">
            <a:xfrm>
              <a:off x="7252758" y="1879599"/>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IASI</a:t>
              </a:r>
            </a:p>
          </p:txBody>
        </p:sp>
      </p:grpSp>
      <p:sp>
        <p:nvSpPr>
          <p:cNvPr id="51217" name="Rectangle 22">
            <a:extLst>
              <a:ext uri="{FF2B5EF4-FFF2-40B4-BE49-F238E27FC236}">
                <a16:creationId xmlns:a16="http://schemas.microsoft.com/office/drawing/2014/main" id="{9B2315AE-E435-97C8-9F91-4F2625CF5F04}"/>
              </a:ext>
            </a:extLst>
          </p:cNvPr>
          <p:cNvSpPr>
            <a:spLocks noChangeArrowheads="1"/>
          </p:cNvSpPr>
          <p:nvPr/>
        </p:nvSpPr>
        <p:spPr bwMode="auto">
          <a:xfrm>
            <a:off x="228600" y="5521325"/>
            <a:ext cx="8915400" cy="587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18" name="Text Box 23">
            <a:extLst>
              <a:ext uri="{FF2B5EF4-FFF2-40B4-BE49-F238E27FC236}">
                <a16:creationId xmlns:a16="http://schemas.microsoft.com/office/drawing/2014/main" id="{39521B81-2973-5470-7341-EC2D3E95FE45}"/>
              </a:ext>
            </a:extLst>
          </p:cNvPr>
          <p:cNvSpPr txBox="1">
            <a:spLocks noChangeArrowheads="1"/>
          </p:cNvSpPr>
          <p:nvPr/>
        </p:nvSpPr>
        <p:spPr bwMode="auto">
          <a:xfrm>
            <a:off x="642938" y="5554663"/>
            <a:ext cx="688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defTabSz="449263">
              <a:spcBef>
                <a:spcPts val="5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t>2002</a:t>
            </a:r>
          </a:p>
        </p:txBody>
      </p:sp>
      <p:sp>
        <p:nvSpPr>
          <p:cNvPr id="51219" name="Text Box 24">
            <a:extLst>
              <a:ext uri="{FF2B5EF4-FFF2-40B4-BE49-F238E27FC236}">
                <a16:creationId xmlns:a16="http://schemas.microsoft.com/office/drawing/2014/main" id="{981C2783-DF5B-F0A6-4300-CC4B2D9B42F2}"/>
              </a:ext>
            </a:extLst>
          </p:cNvPr>
          <p:cNvSpPr txBox="1">
            <a:spLocks noChangeArrowheads="1"/>
          </p:cNvSpPr>
          <p:nvPr/>
        </p:nvSpPr>
        <p:spPr bwMode="auto">
          <a:xfrm>
            <a:off x="2268538" y="5529263"/>
            <a:ext cx="723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2004</a:t>
            </a:r>
          </a:p>
        </p:txBody>
      </p:sp>
      <p:sp>
        <p:nvSpPr>
          <p:cNvPr id="51220" name="Text Box 25">
            <a:extLst>
              <a:ext uri="{FF2B5EF4-FFF2-40B4-BE49-F238E27FC236}">
                <a16:creationId xmlns:a16="http://schemas.microsoft.com/office/drawing/2014/main" id="{6E2393DF-B108-F425-3413-E51609137395}"/>
              </a:ext>
            </a:extLst>
          </p:cNvPr>
          <p:cNvSpPr txBox="1">
            <a:spLocks noChangeArrowheads="1"/>
          </p:cNvSpPr>
          <p:nvPr/>
        </p:nvSpPr>
        <p:spPr bwMode="auto">
          <a:xfrm>
            <a:off x="3924300" y="5534025"/>
            <a:ext cx="79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2006</a:t>
            </a:r>
          </a:p>
        </p:txBody>
      </p:sp>
      <p:sp>
        <p:nvSpPr>
          <p:cNvPr id="51221" name="Text Box 26">
            <a:extLst>
              <a:ext uri="{FF2B5EF4-FFF2-40B4-BE49-F238E27FC236}">
                <a16:creationId xmlns:a16="http://schemas.microsoft.com/office/drawing/2014/main" id="{FEBA5263-543B-22FC-F971-354C4F228333}"/>
              </a:ext>
            </a:extLst>
          </p:cNvPr>
          <p:cNvSpPr txBox="1">
            <a:spLocks noChangeArrowheads="1"/>
          </p:cNvSpPr>
          <p:nvPr/>
        </p:nvSpPr>
        <p:spPr bwMode="auto">
          <a:xfrm>
            <a:off x="4727575" y="5514975"/>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2007</a:t>
            </a:r>
          </a:p>
        </p:txBody>
      </p:sp>
      <p:sp>
        <p:nvSpPr>
          <p:cNvPr id="51222" name="Text Box 27">
            <a:extLst>
              <a:ext uri="{FF2B5EF4-FFF2-40B4-BE49-F238E27FC236}">
                <a16:creationId xmlns:a16="http://schemas.microsoft.com/office/drawing/2014/main" id="{AE9CFD0D-217C-3944-0762-81F424653939}"/>
              </a:ext>
            </a:extLst>
          </p:cNvPr>
          <p:cNvSpPr txBox="1">
            <a:spLocks noChangeArrowheads="1"/>
          </p:cNvSpPr>
          <p:nvPr/>
        </p:nvSpPr>
        <p:spPr bwMode="auto">
          <a:xfrm>
            <a:off x="5580063" y="5529263"/>
            <a:ext cx="722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2008</a:t>
            </a:r>
          </a:p>
        </p:txBody>
      </p:sp>
      <p:grpSp>
        <p:nvGrpSpPr>
          <p:cNvPr id="51223" name="Groupe 4">
            <a:extLst>
              <a:ext uri="{FF2B5EF4-FFF2-40B4-BE49-F238E27FC236}">
                <a16:creationId xmlns:a16="http://schemas.microsoft.com/office/drawing/2014/main" id="{A27487EA-7FE0-D205-8923-02CC07B25B9B}"/>
              </a:ext>
            </a:extLst>
          </p:cNvPr>
          <p:cNvGrpSpPr>
            <a:grpSpLocks/>
          </p:cNvGrpSpPr>
          <p:nvPr/>
        </p:nvGrpSpPr>
        <p:grpSpPr bwMode="auto">
          <a:xfrm>
            <a:off x="5181600" y="3048000"/>
            <a:ext cx="1123950" cy="457200"/>
            <a:chOff x="5181600" y="3048000"/>
            <a:chExt cx="1123950" cy="457200"/>
          </a:xfrm>
        </p:grpSpPr>
        <p:sp>
          <p:nvSpPr>
            <p:cNvPr id="51240" name="Rectangle 28">
              <a:extLst>
                <a:ext uri="{FF2B5EF4-FFF2-40B4-BE49-F238E27FC236}">
                  <a16:creationId xmlns:a16="http://schemas.microsoft.com/office/drawing/2014/main" id="{C0C831EC-70AC-FF3A-B0DB-1403A76E4A69}"/>
                </a:ext>
              </a:extLst>
            </p:cNvPr>
            <p:cNvSpPr>
              <a:spLocks noChangeArrowheads="1"/>
            </p:cNvSpPr>
            <p:nvPr/>
          </p:nvSpPr>
          <p:spPr bwMode="auto">
            <a:xfrm>
              <a:off x="5181600" y="3048000"/>
              <a:ext cx="1066800" cy="457200"/>
            </a:xfrm>
            <a:prstGeom prst="rect">
              <a:avLst/>
            </a:prstGeom>
            <a:solidFill>
              <a:srgbClr val="9900CC"/>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1" name="Text Box 29">
              <a:extLst>
                <a:ext uri="{FF2B5EF4-FFF2-40B4-BE49-F238E27FC236}">
                  <a16:creationId xmlns:a16="http://schemas.microsoft.com/office/drawing/2014/main" id="{4EA384E6-40E8-4CC1-DE45-9F1D7951BCB1}"/>
                </a:ext>
              </a:extLst>
            </p:cNvPr>
            <p:cNvSpPr txBox="1">
              <a:spLocks noChangeArrowheads="1"/>
            </p:cNvSpPr>
            <p:nvPr/>
          </p:nvSpPr>
          <p:spPr bwMode="auto">
            <a:xfrm>
              <a:off x="5194300" y="3111500"/>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GPS-RO</a:t>
              </a:r>
            </a:p>
          </p:txBody>
        </p:sp>
      </p:grpSp>
      <p:grpSp>
        <p:nvGrpSpPr>
          <p:cNvPr id="51224" name="Groupe 5">
            <a:extLst>
              <a:ext uri="{FF2B5EF4-FFF2-40B4-BE49-F238E27FC236}">
                <a16:creationId xmlns:a16="http://schemas.microsoft.com/office/drawing/2014/main" id="{035698D2-9829-CACB-1CDC-752D03F35885}"/>
              </a:ext>
            </a:extLst>
          </p:cNvPr>
          <p:cNvGrpSpPr>
            <a:grpSpLocks/>
          </p:cNvGrpSpPr>
          <p:nvPr/>
        </p:nvGrpSpPr>
        <p:grpSpPr bwMode="auto">
          <a:xfrm>
            <a:off x="5867400" y="2438400"/>
            <a:ext cx="1066800" cy="457200"/>
            <a:chOff x="5867400" y="2438400"/>
            <a:chExt cx="1066800" cy="457200"/>
          </a:xfrm>
        </p:grpSpPr>
        <p:sp>
          <p:nvSpPr>
            <p:cNvPr id="51238" name="Rectangle 14">
              <a:extLst>
                <a:ext uri="{FF2B5EF4-FFF2-40B4-BE49-F238E27FC236}">
                  <a16:creationId xmlns:a16="http://schemas.microsoft.com/office/drawing/2014/main" id="{648D74B4-4121-D5C1-F88B-78793953881C}"/>
                </a:ext>
              </a:extLst>
            </p:cNvPr>
            <p:cNvSpPr>
              <a:spLocks noChangeArrowheads="1"/>
            </p:cNvSpPr>
            <p:nvPr/>
          </p:nvSpPr>
          <p:spPr bwMode="auto">
            <a:xfrm>
              <a:off x="5867400" y="2438400"/>
              <a:ext cx="1066800" cy="457200"/>
            </a:xfrm>
            <a:prstGeom prst="rect">
              <a:avLst/>
            </a:prstGeom>
            <a:solidFill>
              <a:srgbClr val="00FF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9" name="Text Box 30">
              <a:extLst>
                <a:ext uri="{FF2B5EF4-FFF2-40B4-BE49-F238E27FC236}">
                  <a16:creationId xmlns:a16="http://schemas.microsoft.com/office/drawing/2014/main" id="{01EAEFAB-FEC7-55E1-52DE-F25783EB8093}"/>
                </a:ext>
              </a:extLst>
            </p:cNvPr>
            <p:cNvSpPr txBox="1">
              <a:spLocks noChangeArrowheads="1"/>
            </p:cNvSpPr>
            <p:nvPr/>
          </p:nvSpPr>
          <p:spPr bwMode="auto">
            <a:xfrm>
              <a:off x="5943600" y="248622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SEVIRI</a:t>
              </a:r>
            </a:p>
          </p:txBody>
        </p:sp>
      </p:grpSp>
      <p:sp>
        <p:nvSpPr>
          <p:cNvPr id="51225" name="Line 32">
            <a:extLst>
              <a:ext uri="{FF2B5EF4-FFF2-40B4-BE49-F238E27FC236}">
                <a16:creationId xmlns:a16="http://schemas.microsoft.com/office/drawing/2014/main" id="{EBD957FE-3136-C485-CEF4-CE68F3FF7567}"/>
              </a:ext>
            </a:extLst>
          </p:cNvPr>
          <p:cNvSpPr>
            <a:spLocks noChangeShapeType="1"/>
          </p:cNvSpPr>
          <p:nvPr/>
        </p:nvSpPr>
        <p:spPr bwMode="auto">
          <a:xfrm>
            <a:off x="7235825" y="1339850"/>
            <a:ext cx="12700" cy="410686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6" name="Line 31">
            <a:extLst>
              <a:ext uri="{FF2B5EF4-FFF2-40B4-BE49-F238E27FC236}">
                <a16:creationId xmlns:a16="http://schemas.microsoft.com/office/drawing/2014/main" id="{446B06E9-DB8B-E9E5-1859-B5E125F63CFA}"/>
              </a:ext>
            </a:extLst>
          </p:cNvPr>
          <p:cNvSpPr>
            <a:spLocks noChangeShapeType="1"/>
          </p:cNvSpPr>
          <p:nvPr/>
        </p:nvSpPr>
        <p:spPr bwMode="auto">
          <a:xfrm>
            <a:off x="6248400" y="3505200"/>
            <a:ext cx="554038" cy="61753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7" name="Text Box 33">
            <a:extLst>
              <a:ext uri="{FF2B5EF4-FFF2-40B4-BE49-F238E27FC236}">
                <a16:creationId xmlns:a16="http://schemas.microsoft.com/office/drawing/2014/main" id="{C0699BD9-4746-D02A-80EB-B39399B1A7E8}"/>
              </a:ext>
            </a:extLst>
          </p:cNvPr>
          <p:cNvSpPr txBox="1">
            <a:spLocks noChangeArrowheads="1"/>
          </p:cNvSpPr>
          <p:nvPr/>
        </p:nvSpPr>
        <p:spPr bwMode="auto">
          <a:xfrm>
            <a:off x="7164388" y="5522913"/>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2010</a:t>
            </a:r>
          </a:p>
        </p:txBody>
      </p:sp>
      <p:sp>
        <p:nvSpPr>
          <p:cNvPr id="51228" name="Rectangle 34">
            <a:extLst>
              <a:ext uri="{FF2B5EF4-FFF2-40B4-BE49-F238E27FC236}">
                <a16:creationId xmlns:a16="http://schemas.microsoft.com/office/drawing/2014/main" id="{183C1E48-D1C1-C2CD-0568-8A7F70124DC7}"/>
              </a:ext>
            </a:extLst>
          </p:cNvPr>
          <p:cNvSpPr>
            <a:spLocks noChangeArrowheads="1"/>
          </p:cNvSpPr>
          <p:nvPr/>
        </p:nvSpPr>
        <p:spPr bwMode="auto">
          <a:xfrm>
            <a:off x="3378200" y="39624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29" name="Text Box 35">
            <a:extLst>
              <a:ext uri="{FF2B5EF4-FFF2-40B4-BE49-F238E27FC236}">
                <a16:creationId xmlns:a16="http://schemas.microsoft.com/office/drawing/2014/main" id="{1225B0F1-7DCB-8B77-ECFC-64AE376A9E72}"/>
              </a:ext>
            </a:extLst>
          </p:cNvPr>
          <p:cNvSpPr txBox="1">
            <a:spLocks noChangeArrowheads="1"/>
          </p:cNvSpPr>
          <p:nvPr/>
        </p:nvSpPr>
        <p:spPr bwMode="auto">
          <a:xfrm>
            <a:off x="3492500" y="4051300"/>
            <a:ext cx="7620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a:t>
            </a:r>
          </a:p>
        </p:txBody>
      </p:sp>
      <p:sp>
        <p:nvSpPr>
          <p:cNvPr id="51230" name="Line 36">
            <a:extLst>
              <a:ext uri="{FF2B5EF4-FFF2-40B4-BE49-F238E27FC236}">
                <a16:creationId xmlns:a16="http://schemas.microsoft.com/office/drawing/2014/main" id="{4D7652DA-3274-7B72-6A81-7C8E89463A1C}"/>
              </a:ext>
            </a:extLst>
          </p:cNvPr>
          <p:cNvSpPr>
            <a:spLocks noChangeShapeType="1"/>
          </p:cNvSpPr>
          <p:nvPr/>
        </p:nvSpPr>
        <p:spPr bwMode="auto">
          <a:xfrm>
            <a:off x="3779838" y="4419600"/>
            <a:ext cx="606425" cy="73818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1" name="Titre 1">
            <a:extLst>
              <a:ext uri="{FF2B5EF4-FFF2-40B4-BE49-F238E27FC236}">
                <a16:creationId xmlns:a16="http://schemas.microsoft.com/office/drawing/2014/main" id="{BEBE896A-C8C7-B010-003D-E762B95E524B}"/>
              </a:ext>
            </a:extLst>
          </p:cNvPr>
          <p:cNvSpPr>
            <a:spLocks noGrp="1"/>
          </p:cNvSpPr>
          <p:nvPr>
            <p:ph type="title"/>
          </p:nvPr>
        </p:nvSpPr>
        <p:spPr>
          <a:xfrm>
            <a:off x="1144588" y="260350"/>
            <a:ext cx="7272337" cy="704850"/>
          </a:xfrm>
        </p:spPr>
        <p:txBody>
          <a:bodyPr/>
          <a:lstStyle/>
          <a:p>
            <a:r>
              <a:rPr lang="fr-FR" altLang="zh-CN" sz="2000"/>
              <a:t> Monthly Mean of No. Of Observations Daily in Global Model</a:t>
            </a:r>
          </a:p>
        </p:txBody>
      </p:sp>
      <p:sp>
        <p:nvSpPr>
          <p:cNvPr id="51232" name="Rectangle 34">
            <a:extLst>
              <a:ext uri="{FF2B5EF4-FFF2-40B4-BE49-F238E27FC236}">
                <a16:creationId xmlns:a16="http://schemas.microsoft.com/office/drawing/2014/main" id="{26D8939E-D605-30F8-C61B-39E5F6FA7D5B}"/>
              </a:ext>
            </a:extLst>
          </p:cNvPr>
          <p:cNvSpPr>
            <a:spLocks noChangeArrowheads="1"/>
          </p:cNvSpPr>
          <p:nvPr/>
        </p:nvSpPr>
        <p:spPr bwMode="auto">
          <a:xfrm>
            <a:off x="7280275" y="11811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3" name="Line 36">
            <a:extLst>
              <a:ext uri="{FF2B5EF4-FFF2-40B4-BE49-F238E27FC236}">
                <a16:creationId xmlns:a16="http://schemas.microsoft.com/office/drawing/2014/main" id="{11E78B24-2CA2-7D60-D6A7-C33E3BC1C8ED}"/>
              </a:ext>
            </a:extLst>
          </p:cNvPr>
          <p:cNvSpPr>
            <a:spLocks noChangeShapeType="1"/>
          </p:cNvSpPr>
          <p:nvPr/>
        </p:nvSpPr>
        <p:spPr bwMode="auto">
          <a:xfrm>
            <a:off x="7681913" y="1638300"/>
            <a:ext cx="922337" cy="13589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4" name="Text Box 35">
            <a:extLst>
              <a:ext uri="{FF2B5EF4-FFF2-40B4-BE49-F238E27FC236}">
                <a16:creationId xmlns:a16="http://schemas.microsoft.com/office/drawing/2014/main" id="{0B97773B-501C-F14D-39B5-E7725C642CED}"/>
              </a:ext>
            </a:extLst>
          </p:cNvPr>
          <p:cNvSpPr txBox="1">
            <a:spLocks noChangeArrowheads="1"/>
          </p:cNvSpPr>
          <p:nvPr/>
        </p:nvSpPr>
        <p:spPr bwMode="auto">
          <a:xfrm>
            <a:off x="7280275" y="1282700"/>
            <a:ext cx="1079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ctr"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SSMI/S</a:t>
            </a:r>
          </a:p>
        </p:txBody>
      </p:sp>
      <p:sp>
        <p:nvSpPr>
          <p:cNvPr id="51235" name="Text Box 33">
            <a:extLst>
              <a:ext uri="{FF2B5EF4-FFF2-40B4-BE49-F238E27FC236}">
                <a16:creationId xmlns:a16="http://schemas.microsoft.com/office/drawing/2014/main" id="{B94C208B-1425-CB93-3F47-27311B2DD1F5}"/>
              </a:ext>
            </a:extLst>
          </p:cNvPr>
          <p:cNvSpPr txBox="1">
            <a:spLocks noChangeArrowheads="1"/>
          </p:cNvSpPr>
          <p:nvPr/>
        </p:nvSpPr>
        <p:spPr bwMode="auto">
          <a:xfrm>
            <a:off x="8027988" y="550545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2011</a:t>
            </a:r>
          </a:p>
        </p:txBody>
      </p:sp>
      <p:sp>
        <p:nvSpPr>
          <p:cNvPr id="51236" name="Footer Placeholder 2">
            <a:extLst>
              <a:ext uri="{FF2B5EF4-FFF2-40B4-BE49-F238E27FC236}">
                <a16:creationId xmlns:a16="http://schemas.microsoft.com/office/drawing/2014/main" id="{2DC60C63-BFDE-56B3-F6D5-0A9BB47B8A29}"/>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endParaRPr kumimoji="0" lang="fr-FR" altLang="zh-CN" sz="240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endParaRPr>
          </a:p>
        </p:txBody>
      </p:sp>
      <p:sp>
        <p:nvSpPr>
          <p:cNvPr id="51237" name="Slide Number Placeholder 3">
            <a:extLst>
              <a:ext uri="{FF2B5EF4-FFF2-40B4-BE49-F238E27FC236}">
                <a16:creationId xmlns:a16="http://schemas.microsoft.com/office/drawing/2014/main" id="{902A0111-6A81-A1E8-520D-8B14AE92016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fld id="{FA13C725-C615-400A-9D10-85BA6AF27F94}" type="slidenum">
              <a:rPr kumimoji="0" lang="fr-FR" altLang="zh-CN" sz="2400" b="0" i="0" u="none" strike="noStrike" kern="1200" cap="none" spc="0" normalizeH="0" baseline="0" noProof="0" smtClean="0">
                <a:ln>
                  <a:noFill/>
                </a:ln>
                <a:solidFill>
                  <a:srgbClr val="000000"/>
                </a:solidFill>
                <a:effectLst/>
                <a:uLnTx/>
                <a:uFillTx/>
                <a:latin typeface="Times" panose="02020603050405020304" pitchFamily="18" charset="0"/>
                <a:ea typeface="Arial Unicode MS" pitchFamily="34" charset="-128"/>
              </a:rPr>
              <a:pPr marL="0" marR="0" lvl="0" indent="0" algn="l" defTabSz="914400" rtl="0" eaLnBrk="0" fontAlgn="base" latinLnBrk="0" hangingPunct="0">
                <a:lnSpc>
                  <a:spcPct val="100000"/>
                </a:lnSpc>
                <a:spcBef>
                  <a:spcPct val="0"/>
                </a:spcBef>
                <a:spcAft>
                  <a:spcPct val="0"/>
                </a:spcAft>
                <a:buClrTx/>
                <a:buSzPct val="100000"/>
                <a:buFontTx/>
                <a:buNone/>
                <a:tabLst/>
                <a:defRPr/>
              </a:pPr>
              <a:t>37</a:t>
            </a:fld>
            <a:endParaRPr kumimoji="0" lang="fr-FR" altLang="zh-CN" sz="2400" b="0" i="0" u="none" strike="noStrike" kern="1200" cap="none" spc="0" normalizeH="0" baseline="0" noProof="0">
              <a:ln>
                <a:noFill/>
              </a:ln>
              <a:solidFill>
                <a:srgbClr val="000000"/>
              </a:solidFill>
              <a:effectLst/>
              <a:uLnTx/>
              <a:uFillTx/>
              <a:latin typeface="Times" panose="02020603050405020304" pitchFamily="18" charset="0"/>
              <a:ea typeface="Arial Unicode MS"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